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9" r:id="rId3"/>
    <p:sldId id="260" r:id="rId4"/>
    <p:sldId id="262" r:id="rId5"/>
    <p:sldId id="263" r:id="rId6"/>
    <p:sldId id="264" r:id="rId7"/>
    <p:sldId id="265" r:id="rId8"/>
    <p:sldId id="266" r:id="rId9"/>
    <p:sldId id="269" r:id="rId10"/>
    <p:sldId id="267" r:id="rId11"/>
    <p:sldId id="270" r:id="rId12"/>
    <p:sldId id="271" r:id="rId13"/>
    <p:sldId id="272" r:id="rId14"/>
    <p:sldId id="274" r:id="rId15"/>
    <p:sldId id="275"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9C004-0C54-D34C-BD8E-7205016D93DE}" v="22" dt="2022-09-05T18:24:43.6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p:restoredTop sz="94617"/>
  </p:normalViewPr>
  <p:slideViewPr>
    <p:cSldViewPr snapToGrid="0" snapToObjects="1">
      <p:cViewPr varScale="1">
        <p:scale>
          <a:sx n="108" d="100"/>
          <a:sy n="108" d="100"/>
        </p:scale>
        <p:origin x="88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2D558-9004-6346-8A2C-95DD9955D78C}" type="datetimeFigureOut">
              <a:rPr lang="en-US" smtClean="0"/>
              <a:t>11/21/2022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926C89-59B6-2F45-8713-B1A718ACF89C}" type="slidenum">
              <a:rPr lang="en-US" smtClean="0"/>
              <a:t>‹#›</a:t>
            </a:fld>
            <a:endParaRPr lang="en-US"/>
          </a:p>
        </p:txBody>
      </p:sp>
    </p:spTree>
    <p:extLst>
      <p:ext uri="{BB962C8B-B14F-4D97-AF65-F5344CB8AC3E}">
        <p14:creationId xmlns:p14="http://schemas.microsoft.com/office/powerpoint/2010/main" val="2258573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a:t>
            </a:fld>
            <a:endParaRPr lang="en-US"/>
          </a:p>
        </p:txBody>
      </p:sp>
    </p:spTree>
    <p:extLst>
      <p:ext uri="{BB962C8B-B14F-4D97-AF65-F5344CB8AC3E}">
        <p14:creationId xmlns:p14="http://schemas.microsoft.com/office/powerpoint/2010/main" val="3113801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2</a:t>
            </a:fld>
            <a:endParaRPr lang="en-US"/>
          </a:p>
        </p:txBody>
      </p:sp>
    </p:spTree>
    <p:extLst>
      <p:ext uri="{BB962C8B-B14F-4D97-AF65-F5344CB8AC3E}">
        <p14:creationId xmlns:p14="http://schemas.microsoft.com/office/powerpoint/2010/main" val="1826985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3</a:t>
            </a:fld>
            <a:endParaRPr lang="en-US"/>
          </a:p>
        </p:txBody>
      </p:sp>
    </p:spTree>
    <p:extLst>
      <p:ext uri="{BB962C8B-B14F-4D97-AF65-F5344CB8AC3E}">
        <p14:creationId xmlns:p14="http://schemas.microsoft.com/office/powerpoint/2010/main" val="1112350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4</a:t>
            </a:fld>
            <a:endParaRPr lang="en-US"/>
          </a:p>
        </p:txBody>
      </p:sp>
    </p:spTree>
    <p:extLst>
      <p:ext uri="{BB962C8B-B14F-4D97-AF65-F5344CB8AC3E}">
        <p14:creationId xmlns:p14="http://schemas.microsoft.com/office/powerpoint/2010/main" val="29644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5</a:t>
            </a:fld>
            <a:endParaRPr lang="en-US"/>
          </a:p>
        </p:txBody>
      </p:sp>
    </p:spTree>
    <p:extLst>
      <p:ext uri="{BB962C8B-B14F-4D97-AF65-F5344CB8AC3E}">
        <p14:creationId xmlns:p14="http://schemas.microsoft.com/office/powerpoint/2010/main" val="2376450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6</a:t>
            </a:fld>
            <a:endParaRPr lang="en-US"/>
          </a:p>
        </p:txBody>
      </p:sp>
    </p:spTree>
    <p:extLst>
      <p:ext uri="{BB962C8B-B14F-4D97-AF65-F5344CB8AC3E}">
        <p14:creationId xmlns:p14="http://schemas.microsoft.com/office/powerpoint/2010/main" val="167565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7</a:t>
            </a:fld>
            <a:endParaRPr lang="en-US"/>
          </a:p>
        </p:txBody>
      </p:sp>
    </p:spTree>
    <p:extLst>
      <p:ext uri="{BB962C8B-B14F-4D97-AF65-F5344CB8AC3E}">
        <p14:creationId xmlns:p14="http://schemas.microsoft.com/office/powerpoint/2010/main" val="1820359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8</a:t>
            </a:fld>
            <a:endParaRPr lang="en-US"/>
          </a:p>
        </p:txBody>
      </p:sp>
    </p:spTree>
    <p:extLst>
      <p:ext uri="{BB962C8B-B14F-4D97-AF65-F5344CB8AC3E}">
        <p14:creationId xmlns:p14="http://schemas.microsoft.com/office/powerpoint/2010/main" val="2025492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9</a:t>
            </a:fld>
            <a:endParaRPr lang="en-US"/>
          </a:p>
        </p:txBody>
      </p:sp>
    </p:spTree>
    <p:extLst>
      <p:ext uri="{BB962C8B-B14F-4D97-AF65-F5344CB8AC3E}">
        <p14:creationId xmlns:p14="http://schemas.microsoft.com/office/powerpoint/2010/main" val="744219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10</a:t>
            </a:fld>
            <a:endParaRPr lang="en-US"/>
          </a:p>
        </p:txBody>
      </p:sp>
    </p:spTree>
    <p:extLst>
      <p:ext uri="{BB962C8B-B14F-4D97-AF65-F5344CB8AC3E}">
        <p14:creationId xmlns:p14="http://schemas.microsoft.com/office/powerpoint/2010/main" val="3277342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11</a:t>
            </a:fld>
            <a:endParaRPr lang="en-US"/>
          </a:p>
        </p:txBody>
      </p:sp>
    </p:spTree>
    <p:extLst>
      <p:ext uri="{BB962C8B-B14F-4D97-AF65-F5344CB8AC3E}">
        <p14:creationId xmlns:p14="http://schemas.microsoft.com/office/powerpoint/2010/main" val="3699896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12</a:t>
            </a:fld>
            <a:endParaRPr lang="en-US"/>
          </a:p>
        </p:txBody>
      </p:sp>
    </p:spTree>
    <p:extLst>
      <p:ext uri="{BB962C8B-B14F-4D97-AF65-F5344CB8AC3E}">
        <p14:creationId xmlns:p14="http://schemas.microsoft.com/office/powerpoint/2010/main" val="3994551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13</a:t>
            </a:fld>
            <a:endParaRPr lang="en-US"/>
          </a:p>
        </p:txBody>
      </p:sp>
    </p:spTree>
    <p:extLst>
      <p:ext uri="{BB962C8B-B14F-4D97-AF65-F5344CB8AC3E}">
        <p14:creationId xmlns:p14="http://schemas.microsoft.com/office/powerpoint/2010/main" val="3332533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14</a:t>
            </a:fld>
            <a:endParaRPr lang="en-US"/>
          </a:p>
        </p:txBody>
      </p:sp>
    </p:spTree>
    <p:extLst>
      <p:ext uri="{BB962C8B-B14F-4D97-AF65-F5344CB8AC3E}">
        <p14:creationId xmlns:p14="http://schemas.microsoft.com/office/powerpoint/2010/main" val="3141468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15</a:t>
            </a:fld>
            <a:endParaRPr lang="en-US"/>
          </a:p>
        </p:txBody>
      </p:sp>
    </p:spTree>
    <p:extLst>
      <p:ext uri="{BB962C8B-B14F-4D97-AF65-F5344CB8AC3E}">
        <p14:creationId xmlns:p14="http://schemas.microsoft.com/office/powerpoint/2010/main" val="2076829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926C89-59B6-2F45-8713-B1A718ACF89C}" type="slidenum">
              <a:rPr lang="en-US" smtClean="0"/>
              <a:t>16</a:t>
            </a:fld>
            <a:endParaRPr lang="en-US"/>
          </a:p>
        </p:txBody>
      </p:sp>
    </p:spTree>
    <p:extLst>
      <p:ext uri="{BB962C8B-B14F-4D97-AF65-F5344CB8AC3E}">
        <p14:creationId xmlns:p14="http://schemas.microsoft.com/office/powerpoint/2010/main" val="650493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B4EC-2EE3-D524-8421-09397789A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0F33D8-30B8-64A2-714D-FD5A115915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13787C-C0F7-200F-4321-69AA861406B4}"/>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398A3EC3-BAB8-173F-3A10-7B627B9C6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E5284-D025-481A-9AEB-E16C602EAFD7}"/>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2634555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FCFB5-7546-653C-9E13-3CA87E8A85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9101F7-F4F3-E139-8EFF-57C9BE1E37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93D1B7-3E9C-378E-6A6D-D67AED1D1E57}"/>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E72E95EF-BC70-43BC-92AE-3F097295D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334CBE-577B-C7C1-196B-28E7D43627D8}"/>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252301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8934F-50A9-0382-6348-FA443C4E83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6A325A-DEC8-00B2-569B-4EC7AB3907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735E1E-01C3-DA78-7E47-80F69B2FD4A6}"/>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8A576DAB-E68F-91C3-B74D-07561BD9AF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AC3D4-F52F-828B-C251-61C020E0E7A4}"/>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1795266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781AB-B1D9-80E0-0003-46B0E57538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6DAA69-0748-5A3D-45AA-BA13A1C129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952859-9D6D-C35C-FA3A-18919611B5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308937-ECDA-59FA-E66B-10666713437B}"/>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6" name="Footer Placeholder 5">
            <a:extLst>
              <a:ext uri="{FF2B5EF4-FFF2-40B4-BE49-F238E27FC236}">
                <a16:creationId xmlns:a16="http://schemas.microsoft.com/office/drawing/2014/main" id="{08F9D6AF-7BB7-F62A-9429-FF5B4E7841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DDEAD1-06F0-50D6-82FE-C189092DF099}"/>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394650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D2EBD-A505-1459-99F9-AFFAF2DBC0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D04A0D-E7F6-0302-FDE2-C76FA9C38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2070EC-B9BD-6D0F-052E-775937EA32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C30E96-9EEB-DE18-3B49-ED49887FF0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BEAF62-2EC6-3665-8E71-563C36FED1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B4D6BE-906C-E10D-3736-7174C5FDA7CF}"/>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8" name="Footer Placeholder 7">
            <a:extLst>
              <a:ext uri="{FF2B5EF4-FFF2-40B4-BE49-F238E27FC236}">
                <a16:creationId xmlns:a16="http://schemas.microsoft.com/office/drawing/2014/main" id="{7826F23F-4C9F-5EFD-1432-BA666F3721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031393-67E0-2C52-BFB6-29558D384037}"/>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15129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8808B-8EED-7761-D7AF-2AFB1DA60C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122E06-F04C-F704-ABAB-FB7C17CA0996}"/>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4" name="Footer Placeholder 3">
            <a:extLst>
              <a:ext uri="{FF2B5EF4-FFF2-40B4-BE49-F238E27FC236}">
                <a16:creationId xmlns:a16="http://schemas.microsoft.com/office/drawing/2014/main" id="{C43E1ABD-F05F-9645-DB2F-4E52FC78BD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A8DB7E-C4E6-0C72-F51A-A481561E4AF3}"/>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330946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0D1189-9BE6-CC48-D55B-BEF5B6E07E64}"/>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3" name="Footer Placeholder 2">
            <a:extLst>
              <a:ext uri="{FF2B5EF4-FFF2-40B4-BE49-F238E27FC236}">
                <a16:creationId xmlns:a16="http://schemas.microsoft.com/office/drawing/2014/main" id="{9D9A824A-F949-78F4-C0BC-B0A94A401C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5770B8-2FB7-C1C6-EC82-BE16F14DA025}"/>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9233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55106-63F5-FB6A-1660-32A2DCA96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23C268-4CD2-F89A-190E-9CBC8FB69D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F72FCF-601A-BF04-442F-23FCB6CB07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F739C6-A804-3ED5-3217-C4E3E89808D1}"/>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6" name="Footer Placeholder 5">
            <a:extLst>
              <a:ext uri="{FF2B5EF4-FFF2-40B4-BE49-F238E27FC236}">
                <a16:creationId xmlns:a16="http://schemas.microsoft.com/office/drawing/2014/main" id="{19CB33B6-ED0E-A71B-6DF1-7C04B64B81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87156-E871-E5F7-EB85-6F60D975E81C}"/>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243707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1F9D-23E2-B21A-799E-817CDDEEE4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915F73-6E4E-0551-AAF1-C8823E862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F234A6-4CD4-D4CA-0194-6FC278705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2051F9-7B61-52E4-08E2-056A97AA5E63}"/>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6" name="Footer Placeholder 5">
            <a:extLst>
              <a:ext uri="{FF2B5EF4-FFF2-40B4-BE49-F238E27FC236}">
                <a16:creationId xmlns:a16="http://schemas.microsoft.com/office/drawing/2014/main" id="{3258FE27-C561-92E6-AF09-B282C9C80D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AB8170-60BE-28CB-3AB0-8ADAF1B3CDC1}"/>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3724663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D1D8-E157-ED89-E82F-19D1EF6741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A0C690-2104-70B2-620D-0CABB5F08E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DC0D1-6827-0CE6-5805-D6836EFDC9E8}"/>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28C38B7F-C2A3-E231-C905-591C0F090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93CF6-FFB1-3E1F-58A8-8D8A8654E1F1}"/>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2511533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8E0320-5DB0-CF99-F01E-CCD69ADC69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7BD20-57B6-C79B-2337-F998C01DB4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EE3B1-6E4F-B2D4-AB16-60AB7A33B52A}"/>
              </a:ext>
            </a:extLst>
          </p:cNvPr>
          <p:cNvSpPr>
            <a:spLocks noGrp="1"/>
          </p:cNvSpPr>
          <p:nvPr>
            <p:ph type="dt" sz="half" idx="10"/>
          </p:nvPr>
        </p:nvSpPr>
        <p:spPr/>
        <p:txBody>
          <a:body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A2248502-093B-CBE8-512E-72FEADF7C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DDF276-B0EF-7ACB-102D-09A55C66E2FE}"/>
              </a:ext>
            </a:extLst>
          </p:cNvPr>
          <p:cNvSpPr>
            <a:spLocks noGrp="1"/>
          </p:cNvSpPr>
          <p:nvPr>
            <p:ph type="sldNum" sz="quarter" idx="12"/>
          </p:nvPr>
        </p:nvSpPr>
        <p:spPr/>
        <p:txBody>
          <a:bodyPr/>
          <a:lstStyle/>
          <a:p>
            <a:fld id="{67531AF8-B2FA-4F45-A679-351C3E4FA36F}" type="slidenum">
              <a:rPr lang="en-US" smtClean="0"/>
              <a:t>‹#›</a:t>
            </a:fld>
            <a:endParaRPr lang="en-US"/>
          </a:p>
        </p:txBody>
      </p:sp>
    </p:spTree>
    <p:extLst>
      <p:ext uri="{BB962C8B-B14F-4D97-AF65-F5344CB8AC3E}">
        <p14:creationId xmlns:p14="http://schemas.microsoft.com/office/powerpoint/2010/main" val="276779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C33658-1949-180F-C114-E4E2390B3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0C3415-448B-14BF-DD43-394C023D76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2340BB-C12E-FC32-0D96-D737345322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68A84-DFAC-5B4C-BF85-067576D5286E}" type="datetimeFigureOut">
              <a:rPr lang="en-US" smtClean="0"/>
              <a:t>11/21/2022</a:t>
            </a:fld>
            <a:endParaRPr lang="en-US"/>
          </a:p>
        </p:txBody>
      </p:sp>
      <p:sp>
        <p:nvSpPr>
          <p:cNvPr id="5" name="Footer Placeholder 4">
            <a:extLst>
              <a:ext uri="{FF2B5EF4-FFF2-40B4-BE49-F238E27FC236}">
                <a16:creationId xmlns:a16="http://schemas.microsoft.com/office/drawing/2014/main" id="{12AC722E-9338-4B16-3903-C23BB5219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B45B67-CA63-FAFE-78FF-9CD4F955A6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31AF8-B2FA-4F45-A679-351C3E4FA36F}" type="slidenum">
              <a:rPr lang="en-US" smtClean="0"/>
              <a:t>‹#›</a:t>
            </a:fld>
            <a:endParaRPr lang="en-US"/>
          </a:p>
        </p:txBody>
      </p:sp>
    </p:spTree>
    <p:extLst>
      <p:ext uri="{BB962C8B-B14F-4D97-AF65-F5344CB8AC3E}">
        <p14:creationId xmlns:p14="http://schemas.microsoft.com/office/powerpoint/2010/main" val="2521177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2.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sky, house, building&#10;&#10;Description automatically generated">
            <a:extLst>
              <a:ext uri="{FF2B5EF4-FFF2-40B4-BE49-F238E27FC236}">
                <a16:creationId xmlns:a16="http://schemas.microsoft.com/office/drawing/2014/main" id="{868429BD-1F0F-AC74-1301-8D9204441593}"/>
              </a:ext>
            </a:extLst>
          </p:cNvPr>
          <p:cNvPicPr>
            <a:picLocks noChangeAspect="1"/>
          </p:cNvPicPr>
          <p:nvPr/>
        </p:nvPicPr>
        <p:blipFill rotWithShape="1">
          <a:blip r:embed="rId3"/>
          <a:srcRect l="5161" t="16987" r="14251" b="18067"/>
          <a:stretch/>
        </p:blipFill>
        <p:spPr>
          <a:xfrm>
            <a:off x="0" y="0"/>
            <a:ext cx="12508992" cy="6881455"/>
          </a:xfrm>
          <a:prstGeom prst="rect">
            <a:avLst/>
          </a:prstGeom>
        </p:spPr>
      </p:pic>
      <p:sp>
        <p:nvSpPr>
          <p:cNvPr id="6" name="Rectangle 5">
            <a:extLst>
              <a:ext uri="{FF2B5EF4-FFF2-40B4-BE49-F238E27FC236}">
                <a16:creationId xmlns:a16="http://schemas.microsoft.com/office/drawing/2014/main" id="{9363A363-8BB8-BCD6-9538-C06A8F16AD8E}"/>
              </a:ext>
            </a:extLst>
          </p:cNvPr>
          <p:cNvSpPr/>
          <p:nvPr/>
        </p:nvSpPr>
        <p:spPr>
          <a:xfrm rot="10800000">
            <a:off x="457200" y="0"/>
            <a:ext cx="4919472" cy="2920753"/>
          </a:xfrm>
          <a:prstGeom prst="rect">
            <a:avLst/>
          </a:prstGeom>
          <a:solidFill>
            <a:schemeClr val="tx1">
              <a:alpha val="7491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clipart&#10;&#10;Description automatically generated">
            <a:extLst>
              <a:ext uri="{FF2B5EF4-FFF2-40B4-BE49-F238E27FC236}">
                <a16:creationId xmlns:a16="http://schemas.microsoft.com/office/drawing/2014/main" id="{6BFD68BE-3B05-4DF4-E9B0-691E79B5C99B}"/>
              </a:ext>
            </a:extLst>
          </p:cNvPr>
          <p:cNvPicPr>
            <a:picLocks noChangeAspect="1"/>
          </p:cNvPicPr>
          <p:nvPr/>
        </p:nvPicPr>
        <p:blipFill>
          <a:blip r:embed="rId4"/>
          <a:stretch>
            <a:fillRect/>
          </a:stretch>
        </p:blipFill>
        <p:spPr>
          <a:xfrm>
            <a:off x="1113345" y="709006"/>
            <a:ext cx="3607182" cy="1339093"/>
          </a:xfrm>
          <a:prstGeom prst="rect">
            <a:avLst/>
          </a:prstGeom>
        </p:spPr>
      </p:pic>
    </p:spTree>
    <p:extLst>
      <p:ext uri="{BB962C8B-B14F-4D97-AF65-F5344CB8AC3E}">
        <p14:creationId xmlns:p14="http://schemas.microsoft.com/office/powerpoint/2010/main" val="132626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9A823A-AA6C-CD4F-D2C2-AEAEE77E4AD9}"/>
              </a:ext>
            </a:extLst>
          </p:cNvPr>
          <p:cNvSpPr/>
          <p:nvPr/>
        </p:nvSpPr>
        <p:spPr>
          <a:xfrm rot="10800000">
            <a:off x="7258313" y="858834"/>
            <a:ext cx="4308376" cy="4571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C13C3535-D398-2111-5885-F7AB7F20B1D1}"/>
              </a:ext>
            </a:extLst>
          </p:cNvPr>
          <p:cNvSpPr txBox="1"/>
          <p:nvPr/>
        </p:nvSpPr>
        <p:spPr>
          <a:xfrm>
            <a:off x="7340915" y="1083964"/>
            <a:ext cx="4714399" cy="5595378"/>
          </a:xfrm>
          <a:prstGeom prst="rect">
            <a:avLst/>
          </a:prstGeom>
          <a:noFill/>
        </p:spPr>
        <p:txBody>
          <a:bodyPr wrap="square" rtlCol="0">
            <a:spAutoFit/>
          </a:bodyPr>
          <a:lstStyle/>
          <a:p>
            <a:r>
              <a:rPr lang="en-US" sz="1490" b="1" dirty="0"/>
              <a:t>OUR CLIENT FIRST PHILOSOPHY</a:t>
            </a:r>
          </a:p>
          <a:p>
            <a:r>
              <a:rPr lang="en-US" sz="1490" dirty="0"/>
              <a:t>There are many qualities and skills that go into being an excellent real estate professional: integrity, in-depth community and market knowledge, marketing savvy, effective negotiation skills, and a high-quality professional network… all of which are hallmarks of how we run our business.</a:t>
            </a:r>
          </a:p>
          <a:p>
            <a:r>
              <a:rPr lang="en-US" sz="1490" dirty="0"/>
              <a:t> </a:t>
            </a:r>
          </a:p>
          <a:p>
            <a:r>
              <a:rPr lang="en-US" sz="1490" dirty="0"/>
              <a:t> </a:t>
            </a:r>
          </a:p>
          <a:p>
            <a:r>
              <a:rPr lang="en-US" sz="1490" b="1" dirty="0"/>
              <a:t>CHRIS PARDEE, BROKER / OWNER</a:t>
            </a:r>
          </a:p>
          <a:p>
            <a:r>
              <a:rPr lang="en-US" sz="1490" dirty="0"/>
              <a:t>“At Premier Real Estate Agency, we employ dozens of agents, helping to improve our local economy and also touching the lives of hundreds of clients. The wide range of tools provided by Premier Real Estate Agency helps our agents manage every aspect of the buying and selling process and has brought a new level of service to real estate in the area.”</a:t>
            </a:r>
          </a:p>
          <a:p>
            <a:r>
              <a:rPr lang="en-US" sz="1490" dirty="0"/>
              <a:t> </a:t>
            </a:r>
          </a:p>
          <a:p>
            <a:r>
              <a:rPr lang="en-US" sz="1490" b="1" dirty="0"/>
              <a:t>MARCY BENSON, REALTOR / OWNER</a:t>
            </a:r>
          </a:p>
          <a:p>
            <a:r>
              <a:rPr lang="en-US" sz="1490" dirty="0"/>
              <a:t>“Together, we pioneered new and innovative marketing that exceeded the expectations of our clients. We have had experience in nearly every kind of real estate transaction, from simple residential purchases, to complex commercial transactions.”</a:t>
            </a:r>
          </a:p>
        </p:txBody>
      </p:sp>
      <p:pic>
        <p:nvPicPr>
          <p:cNvPr id="3" name="Picture 2" descr="Text, icon&#10;&#10;Description automatically generated">
            <a:extLst>
              <a:ext uri="{FF2B5EF4-FFF2-40B4-BE49-F238E27FC236}">
                <a16:creationId xmlns:a16="http://schemas.microsoft.com/office/drawing/2014/main" id="{2BAD8F37-50CD-5EC3-C045-AE138B18DD22}"/>
              </a:ext>
            </a:extLst>
          </p:cNvPr>
          <p:cNvPicPr>
            <a:picLocks noChangeAspect="1"/>
          </p:cNvPicPr>
          <p:nvPr/>
        </p:nvPicPr>
        <p:blipFill>
          <a:blip r:embed="rId3"/>
          <a:stretch>
            <a:fillRect/>
          </a:stretch>
        </p:blipFill>
        <p:spPr>
          <a:xfrm>
            <a:off x="7552026" y="206939"/>
            <a:ext cx="3533896" cy="496808"/>
          </a:xfrm>
          <a:prstGeom prst="rect">
            <a:avLst/>
          </a:prstGeom>
        </p:spPr>
      </p:pic>
      <p:pic>
        <p:nvPicPr>
          <p:cNvPr id="9" name="Picture 8" descr="Two people smiling&#10;&#10;Description automatically generated with medium confidence">
            <a:extLst>
              <a:ext uri="{FF2B5EF4-FFF2-40B4-BE49-F238E27FC236}">
                <a16:creationId xmlns:a16="http://schemas.microsoft.com/office/drawing/2014/main" id="{BD54BB4B-88AE-A143-8028-87C621D1B8E2}"/>
              </a:ext>
            </a:extLst>
          </p:cNvPr>
          <p:cNvPicPr>
            <a:picLocks noChangeAspect="1"/>
          </p:cNvPicPr>
          <p:nvPr/>
        </p:nvPicPr>
        <p:blipFill>
          <a:blip r:embed="rId4"/>
          <a:stretch>
            <a:fillRect/>
          </a:stretch>
        </p:blipFill>
        <p:spPr>
          <a:xfrm>
            <a:off x="0" y="0"/>
            <a:ext cx="7258313" cy="6858000"/>
          </a:xfrm>
          <a:prstGeom prst="rect">
            <a:avLst/>
          </a:prstGeom>
        </p:spPr>
      </p:pic>
      <p:sp>
        <p:nvSpPr>
          <p:cNvPr id="11" name="Rectangle 10">
            <a:extLst>
              <a:ext uri="{FF2B5EF4-FFF2-40B4-BE49-F238E27FC236}">
                <a16:creationId xmlns:a16="http://schemas.microsoft.com/office/drawing/2014/main" id="{CD11CCCE-D77C-D3E4-8D86-5EE00B8D8F9D}"/>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Text&#10;&#10;Description automatically generated">
            <a:extLst>
              <a:ext uri="{FF2B5EF4-FFF2-40B4-BE49-F238E27FC236}">
                <a16:creationId xmlns:a16="http://schemas.microsoft.com/office/drawing/2014/main" id="{75C2F43C-8400-C1A6-1914-5339CD48D966}"/>
              </a:ext>
            </a:extLst>
          </p:cNvPr>
          <p:cNvPicPr>
            <a:picLocks noChangeAspect="1"/>
          </p:cNvPicPr>
          <p:nvPr/>
        </p:nvPicPr>
        <p:blipFill>
          <a:blip r:embed="rId5"/>
          <a:stretch>
            <a:fillRect/>
          </a:stretch>
        </p:blipFill>
        <p:spPr>
          <a:xfrm>
            <a:off x="136686" y="5890934"/>
            <a:ext cx="2121031" cy="788771"/>
          </a:xfrm>
          <a:prstGeom prst="rect">
            <a:avLst/>
          </a:prstGeom>
        </p:spPr>
      </p:pic>
    </p:spTree>
    <p:extLst>
      <p:ext uri="{BB962C8B-B14F-4D97-AF65-F5344CB8AC3E}">
        <p14:creationId xmlns:p14="http://schemas.microsoft.com/office/powerpoint/2010/main" val="145388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A11762D-8E27-6020-C4E2-0FCCC5AC2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95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CD11CCCE-D77C-D3E4-8D86-5EE00B8D8F9D}"/>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Text&#10;&#10;Description automatically generated">
            <a:extLst>
              <a:ext uri="{FF2B5EF4-FFF2-40B4-BE49-F238E27FC236}">
                <a16:creationId xmlns:a16="http://schemas.microsoft.com/office/drawing/2014/main" id="{75C2F43C-8400-C1A6-1914-5339CD48D966}"/>
              </a:ext>
            </a:extLst>
          </p:cNvPr>
          <p:cNvPicPr>
            <a:picLocks noChangeAspect="1"/>
          </p:cNvPicPr>
          <p:nvPr/>
        </p:nvPicPr>
        <p:blipFill>
          <a:blip r:embed="rId4"/>
          <a:stretch>
            <a:fillRect/>
          </a:stretch>
        </p:blipFill>
        <p:spPr>
          <a:xfrm>
            <a:off x="136686" y="5890934"/>
            <a:ext cx="2121031" cy="788771"/>
          </a:xfrm>
          <a:prstGeom prst="rect">
            <a:avLst/>
          </a:prstGeom>
        </p:spPr>
      </p:pic>
    </p:spTree>
    <p:extLst>
      <p:ext uri="{BB962C8B-B14F-4D97-AF65-F5344CB8AC3E}">
        <p14:creationId xmlns:p14="http://schemas.microsoft.com/office/powerpoint/2010/main" val="32423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t a table looking at a computer&#10;&#10;Description automatically generated with medium confidence">
            <a:extLst>
              <a:ext uri="{FF2B5EF4-FFF2-40B4-BE49-F238E27FC236}">
                <a16:creationId xmlns:a16="http://schemas.microsoft.com/office/drawing/2014/main" id="{8374CE10-1B21-2C9E-99CF-7C0CF076CC54}"/>
              </a:ext>
            </a:extLst>
          </p:cNvPr>
          <p:cNvPicPr>
            <a:picLocks noChangeAspect="1"/>
          </p:cNvPicPr>
          <p:nvPr/>
        </p:nvPicPr>
        <p:blipFill>
          <a:blip r:embed="rId3"/>
          <a:stretch>
            <a:fillRect/>
          </a:stretch>
        </p:blipFill>
        <p:spPr>
          <a:xfrm>
            <a:off x="-3" y="-11844"/>
            <a:ext cx="12192000" cy="5724484"/>
          </a:xfrm>
          <a:prstGeom prst="rect">
            <a:avLst/>
          </a:prstGeom>
        </p:spPr>
      </p:pic>
      <p:sp>
        <p:nvSpPr>
          <p:cNvPr id="11" name="Rectangle 10">
            <a:extLst>
              <a:ext uri="{FF2B5EF4-FFF2-40B4-BE49-F238E27FC236}">
                <a16:creationId xmlns:a16="http://schemas.microsoft.com/office/drawing/2014/main" id="{CD11CCCE-D77C-D3E4-8D86-5EE00B8D8F9D}"/>
              </a:ext>
            </a:extLst>
          </p:cNvPr>
          <p:cNvSpPr/>
          <p:nvPr/>
        </p:nvSpPr>
        <p:spPr>
          <a:xfrm rot="10800000">
            <a:off x="-5" y="5641848"/>
            <a:ext cx="2394407" cy="13331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Text&#10;&#10;Description automatically generated">
            <a:extLst>
              <a:ext uri="{FF2B5EF4-FFF2-40B4-BE49-F238E27FC236}">
                <a16:creationId xmlns:a16="http://schemas.microsoft.com/office/drawing/2014/main" id="{75C2F43C-8400-C1A6-1914-5339CD48D966}"/>
              </a:ext>
            </a:extLst>
          </p:cNvPr>
          <p:cNvPicPr>
            <a:picLocks noChangeAspect="1"/>
          </p:cNvPicPr>
          <p:nvPr/>
        </p:nvPicPr>
        <p:blipFill>
          <a:blip r:embed="rId4"/>
          <a:stretch>
            <a:fillRect/>
          </a:stretch>
        </p:blipFill>
        <p:spPr>
          <a:xfrm>
            <a:off x="136686" y="5890934"/>
            <a:ext cx="2121031" cy="788771"/>
          </a:xfrm>
          <a:prstGeom prst="rect">
            <a:avLst/>
          </a:prstGeom>
        </p:spPr>
      </p:pic>
      <p:sp>
        <p:nvSpPr>
          <p:cNvPr id="3" name="Rectangle 2">
            <a:extLst>
              <a:ext uri="{FF2B5EF4-FFF2-40B4-BE49-F238E27FC236}">
                <a16:creationId xmlns:a16="http://schemas.microsoft.com/office/drawing/2014/main" id="{B935C150-8D8F-83EA-86F8-B3DAC967FA1B}"/>
              </a:ext>
            </a:extLst>
          </p:cNvPr>
          <p:cNvSpPr/>
          <p:nvPr/>
        </p:nvSpPr>
        <p:spPr>
          <a:xfrm rot="10800000">
            <a:off x="2394403" y="5641846"/>
            <a:ext cx="9797596" cy="13331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490391F8-9FB0-BD58-9C8B-8C01C6A9085D}"/>
              </a:ext>
            </a:extLst>
          </p:cNvPr>
          <p:cNvSpPr txBox="1"/>
          <p:nvPr/>
        </p:nvSpPr>
        <p:spPr>
          <a:xfrm>
            <a:off x="2798064" y="5890934"/>
            <a:ext cx="9162288" cy="1015663"/>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chemeClr val="bg1"/>
                </a:solidFill>
              </a:rPr>
              <a:t>More than 40 times as many buyers find the home they purchase online than in newspapers.</a:t>
            </a:r>
          </a:p>
          <a:p>
            <a:pPr marL="285750" indent="-285750">
              <a:buFont typeface="Arial" panose="020B0604020202020204" pitchFamily="34" charset="0"/>
              <a:buChar char="•"/>
            </a:pPr>
            <a:r>
              <a:rPr lang="en-US" sz="1500" dirty="0">
                <a:solidFill>
                  <a:schemeClr val="bg1"/>
                </a:solidFill>
              </a:rPr>
              <a:t>3 of every 4 online shoppers see at least 1 home in person.</a:t>
            </a:r>
          </a:p>
          <a:p>
            <a:pPr marL="285750" indent="-285750">
              <a:buFont typeface="Arial" panose="020B0604020202020204" pitchFamily="34" charset="0"/>
              <a:buChar char="•"/>
            </a:pPr>
            <a:r>
              <a:rPr lang="en-US" sz="1500" dirty="0">
                <a:solidFill>
                  <a:schemeClr val="bg1"/>
                </a:solidFill>
              </a:rPr>
              <a:t>Now that the majority of buyers search the internet, newspapers are no longer the favorite source for listings.</a:t>
            </a:r>
          </a:p>
          <a:p>
            <a:endParaRPr lang="en-US" sz="1500" dirty="0">
              <a:solidFill>
                <a:schemeClr val="bg1"/>
              </a:solidFill>
            </a:endParaRPr>
          </a:p>
        </p:txBody>
      </p:sp>
    </p:spTree>
    <p:extLst>
      <p:ext uri="{BB962C8B-B14F-4D97-AF65-F5344CB8AC3E}">
        <p14:creationId xmlns:p14="http://schemas.microsoft.com/office/powerpoint/2010/main" val="286070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website&#10;&#10;Description automatically generated">
            <a:extLst>
              <a:ext uri="{FF2B5EF4-FFF2-40B4-BE49-F238E27FC236}">
                <a16:creationId xmlns:a16="http://schemas.microsoft.com/office/drawing/2014/main" id="{F038D070-4187-A7D5-BA7D-94EE5C57D515}"/>
              </a:ext>
            </a:extLst>
          </p:cNvPr>
          <p:cNvPicPr>
            <a:picLocks noChangeAspect="1"/>
          </p:cNvPicPr>
          <p:nvPr/>
        </p:nvPicPr>
        <p:blipFill rotWithShape="1">
          <a:blip r:embed="rId3"/>
          <a:srcRect l="348" r="11335"/>
          <a:stretch/>
        </p:blipFill>
        <p:spPr>
          <a:xfrm>
            <a:off x="6748271" y="-75145"/>
            <a:ext cx="5485155" cy="7008290"/>
          </a:xfrm>
          <a:prstGeom prst="rect">
            <a:avLst/>
          </a:prstGeom>
        </p:spPr>
      </p:pic>
      <p:sp>
        <p:nvSpPr>
          <p:cNvPr id="4" name="Rectangle 3">
            <a:extLst>
              <a:ext uri="{FF2B5EF4-FFF2-40B4-BE49-F238E27FC236}">
                <a16:creationId xmlns:a16="http://schemas.microsoft.com/office/drawing/2014/main" id="{04FADAEB-D598-4E09-F509-E2332321622A}"/>
              </a:ext>
            </a:extLst>
          </p:cNvPr>
          <p:cNvSpPr/>
          <p:nvPr/>
        </p:nvSpPr>
        <p:spPr>
          <a:xfrm rot="10800000">
            <a:off x="9490848" y="4919470"/>
            <a:ext cx="2742577" cy="1970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D11CCCE-D77C-D3E4-8D86-5EE00B8D8F9D}"/>
              </a:ext>
            </a:extLst>
          </p:cNvPr>
          <p:cNvSpPr/>
          <p:nvPr/>
        </p:nvSpPr>
        <p:spPr>
          <a:xfrm rot="10800000">
            <a:off x="9797591" y="5712640"/>
            <a:ext cx="2435834" cy="117736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Text&#10;&#10;Description automatically generated">
            <a:extLst>
              <a:ext uri="{FF2B5EF4-FFF2-40B4-BE49-F238E27FC236}">
                <a16:creationId xmlns:a16="http://schemas.microsoft.com/office/drawing/2014/main" id="{75C2F43C-8400-C1A6-1914-5339CD48D966}"/>
              </a:ext>
            </a:extLst>
          </p:cNvPr>
          <p:cNvPicPr>
            <a:picLocks noChangeAspect="1"/>
          </p:cNvPicPr>
          <p:nvPr/>
        </p:nvPicPr>
        <p:blipFill>
          <a:blip r:embed="rId4"/>
          <a:stretch>
            <a:fillRect/>
          </a:stretch>
        </p:blipFill>
        <p:spPr>
          <a:xfrm>
            <a:off x="9934283" y="5890934"/>
            <a:ext cx="2121031" cy="788771"/>
          </a:xfrm>
          <a:prstGeom prst="rect">
            <a:avLst/>
          </a:prstGeom>
        </p:spPr>
      </p:pic>
      <p:sp>
        <p:nvSpPr>
          <p:cNvPr id="3" name="Rectangle 2">
            <a:extLst>
              <a:ext uri="{FF2B5EF4-FFF2-40B4-BE49-F238E27FC236}">
                <a16:creationId xmlns:a16="http://schemas.microsoft.com/office/drawing/2014/main" id="{29941C69-5D95-6E43-DEC5-525F5841AE4C}"/>
              </a:ext>
            </a:extLst>
          </p:cNvPr>
          <p:cNvSpPr/>
          <p:nvPr/>
        </p:nvSpPr>
        <p:spPr>
          <a:xfrm rot="10800000">
            <a:off x="-3" y="0"/>
            <a:ext cx="6748274" cy="29809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DC3C70C-03FC-8BC1-642F-3332ED546141}"/>
              </a:ext>
            </a:extLst>
          </p:cNvPr>
          <p:cNvSpPr txBox="1"/>
          <p:nvPr/>
        </p:nvSpPr>
        <p:spPr>
          <a:xfrm>
            <a:off x="604789" y="913391"/>
            <a:ext cx="5538690" cy="1246495"/>
          </a:xfrm>
          <a:prstGeom prst="rect">
            <a:avLst/>
          </a:prstGeom>
          <a:noFill/>
        </p:spPr>
        <p:txBody>
          <a:bodyPr wrap="square" rtlCol="0">
            <a:spAutoFit/>
          </a:bodyPr>
          <a:lstStyle/>
          <a:p>
            <a:r>
              <a:rPr lang="en-US" sz="2000" dirty="0">
                <a:solidFill>
                  <a:schemeClr val="bg1"/>
                </a:solidFill>
              </a:rPr>
              <a:t>The property description will go into full detail of your home, as well as highlighting its best features to attract the most buyers.</a:t>
            </a:r>
          </a:p>
          <a:p>
            <a:endParaRPr lang="en-US" sz="1500" dirty="0">
              <a:solidFill>
                <a:schemeClr val="bg1"/>
              </a:solidFill>
            </a:endParaRPr>
          </a:p>
        </p:txBody>
      </p:sp>
      <p:sp>
        <p:nvSpPr>
          <p:cNvPr id="2" name="Rectangle 1">
            <a:extLst>
              <a:ext uri="{FF2B5EF4-FFF2-40B4-BE49-F238E27FC236}">
                <a16:creationId xmlns:a16="http://schemas.microsoft.com/office/drawing/2014/main" id="{BDA4395D-A0AB-A61E-9CEA-93FD9A3D2F9C}"/>
              </a:ext>
            </a:extLst>
          </p:cNvPr>
          <p:cNvSpPr/>
          <p:nvPr/>
        </p:nvSpPr>
        <p:spPr>
          <a:xfrm rot="10800000">
            <a:off x="893723" y="3478913"/>
            <a:ext cx="4919472" cy="2920753"/>
          </a:xfrm>
          <a:prstGeom prst="rect">
            <a:avLst/>
          </a:prstGeom>
          <a:solidFill>
            <a:schemeClr val="tx1">
              <a:alpha val="7491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10;&#10;Description automatically generated">
            <a:extLst>
              <a:ext uri="{FF2B5EF4-FFF2-40B4-BE49-F238E27FC236}">
                <a16:creationId xmlns:a16="http://schemas.microsoft.com/office/drawing/2014/main" id="{67B9B6D6-7E10-C012-9E81-2255805165A9}"/>
              </a:ext>
            </a:extLst>
          </p:cNvPr>
          <p:cNvPicPr>
            <a:picLocks noChangeAspect="1"/>
          </p:cNvPicPr>
          <p:nvPr/>
        </p:nvPicPr>
        <p:blipFill>
          <a:blip r:embed="rId5"/>
          <a:stretch>
            <a:fillRect/>
          </a:stretch>
        </p:blipFill>
        <p:spPr>
          <a:xfrm>
            <a:off x="1570543" y="4249923"/>
            <a:ext cx="3607182" cy="1339093"/>
          </a:xfrm>
          <a:prstGeom prst="rect">
            <a:avLst/>
          </a:prstGeom>
        </p:spPr>
      </p:pic>
    </p:spTree>
    <p:extLst>
      <p:ext uri="{BB962C8B-B14F-4D97-AF65-F5344CB8AC3E}">
        <p14:creationId xmlns:p14="http://schemas.microsoft.com/office/powerpoint/2010/main" val="279647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D4696581-A2AA-3AD9-B0FC-9A2F721A86CB}"/>
              </a:ext>
            </a:extLst>
          </p:cNvPr>
          <p:cNvPicPr>
            <a:picLocks noChangeAspect="1"/>
          </p:cNvPicPr>
          <p:nvPr/>
        </p:nvPicPr>
        <p:blipFill rotWithShape="1">
          <a:blip r:embed="rId5"/>
          <a:srcRect r="8386"/>
          <a:stretch/>
        </p:blipFill>
        <p:spPr>
          <a:xfrm>
            <a:off x="2394405" y="177465"/>
            <a:ext cx="9797596" cy="5535168"/>
          </a:xfrm>
          <a:prstGeom prst="rect">
            <a:avLst/>
          </a:prstGeom>
        </p:spPr>
      </p:pic>
      <p:sp>
        <p:nvSpPr>
          <p:cNvPr id="9" name="TextBox 8">
            <a:extLst>
              <a:ext uri="{FF2B5EF4-FFF2-40B4-BE49-F238E27FC236}">
                <a16:creationId xmlns:a16="http://schemas.microsoft.com/office/drawing/2014/main" id="{699D8030-519D-000D-3E18-E683C48F9B35}"/>
              </a:ext>
            </a:extLst>
          </p:cNvPr>
          <p:cNvSpPr txBox="1"/>
          <p:nvPr/>
        </p:nvSpPr>
        <p:spPr>
          <a:xfrm>
            <a:off x="2752907" y="6071622"/>
            <a:ext cx="9162288" cy="78483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chemeClr val="bg1"/>
                </a:solidFill>
              </a:rPr>
              <a:t>88% of all buyers find yard signs useful when searching for a home.</a:t>
            </a:r>
          </a:p>
          <a:p>
            <a:pPr marL="285750" indent="-285750">
              <a:buFont typeface="Arial" panose="020B0604020202020204" pitchFamily="34" charset="0"/>
              <a:buChar char="•"/>
            </a:pPr>
            <a:r>
              <a:rPr lang="en-US" sz="1500" dirty="0">
                <a:solidFill>
                  <a:schemeClr val="bg1"/>
                </a:solidFill>
              </a:rPr>
              <a:t>Customized flyers will be created and distributed to high traffic areas and on social media.</a:t>
            </a:r>
          </a:p>
          <a:p>
            <a:endParaRPr lang="en-US" sz="1500" dirty="0">
              <a:solidFill>
                <a:schemeClr val="bg1"/>
              </a:solidFill>
            </a:endParaRPr>
          </a:p>
        </p:txBody>
      </p:sp>
    </p:spTree>
    <p:extLst>
      <p:ext uri="{BB962C8B-B14F-4D97-AF65-F5344CB8AC3E}">
        <p14:creationId xmlns:p14="http://schemas.microsoft.com/office/powerpoint/2010/main" val="1624390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52907" y="6071622"/>
            <a:ext cx="9162288" cy="78483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chemeClr val="bg1"/>
                </a:solidFill>
              </a:rPr>
              <a:t>88% of all buyers find yard signs useful when searching for a home.</a:t>
            </a:r>
          </a:p>
          <a:p>
            <a:pPr marL="285750" indent="-285750">
              <a:buFont typeface="Arial" panose="020B0604020202020204" pitchFamily="34" charset="0"/>
              <a:buChar char="•"/>
            </a:pPr>
            <a:r>
              <a:rPr lang="en-US" sz="1500" dirty="0">
                <a:solidFill>
                  <a:schemeClr val="bg1"/>
                </a:solidFill>
              </a:rPr>
              <a:t>Customized flyers will be created and distributed to high traffic areas and on social media.</a:t>
            </a:r>
          </a:p>
          <a:p>
            <a:endParaRPr lang="en-US" sz="1500" dirty="0">
              <a:solidFill>
                <a:schemeClr val="bg1"/>
              </a:solidFill>
            </a:endParaRPr>
          </a:p>
        </p:txBody>
      </p:sp>
      <p:pic>
        <p:nvPicPr>
          <p:cNvPr id="3" name="Picture 2" descr="Icon&#10;&#10;Description automatically generated">
            <a:extLst>
              <a:ext uri="{FF2B5EF4-FFF2-40B4-BE49-F238E27FC236}">
                <a16:creationId xmlns:a16="http://schemas.microsoft.com/office/drawing/2014/main" id="{D778A983-F1B2-AB23-4DCA-8E80519658FD}"/>
              </a:ext>
            </a:extLst>
          </p:cNvPr>
          <p:cNvPicPr>
            <a:picLocks noChangeAspect="1"/>
          </p:cNvPicPr>
          <p:nvPr/>
        </p:nvPicPr>
        <p:blipFill>
          <a:blip r:embed="rId5"/>
          <a:stretch>
            <a:fillRect/>
          </a:stretch>
        </p:blipFill>
        <p:spPr>
          <a:xfrm>
            <a:off x="4712606" y="171852"/>
            <a:ext cx="4793941" cy="611373"/>
          </a:xfrm>
          <a:prstGeom prst="rect">
            <a:avLst/>
          </a:prstGeom>
        </p:spPr>
      </p:pic>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3541F4E-10BD-BDDA-DF6F-649BB4B1E220}"/>
              </a:ext>
            </a:extLst>
          </p:cNvPr>
          <p:cNvSpPr txBox="1"/>
          <p:nvPr/>
        </p:nvSpPr>
        <p:spPr>
          <a:xfrm>
            <a:off x="4638175" y="935278"/>
            <a:ext cx="5538690" cy="523220"/>
          </a:xfrm>
          <a:prstGeom prst="rect">
            <a:avLst/>
          </a:prstGeom>
          <a:noFill/>
        </p:spPr>
        <p:txBody>
          <a:bodyPr wrap="square" rtlCol="0">
            <a:spAutoFit/>
          </a:bodyPr>
          <a:lstStyle/>
          <a:p>
            <a:r>
              <a:rPr lang="en-US" sz="1600" b="1" dirty="0"/>
              <a:t>We customize our marketing to alert local buyers directly.</a:t>
            </a:r>
          </a:p>
          <a:p>
            <a:endParaRPr lang="en-US" sz="1200" b="1" dirty="0">
              <a:solidFill>
                <a:schemeClr val="bg1"/>
              </a:solidFill>
            </a:endParaRPr>
          </a:p>
        </p:txBody>
      </p:sp>
      <p:pic>
        <p:nvPicPr>
          <p:cNvPr id="11" name="Picture 10">
            <a:extLst>
              <a:ext uri="{FF2B5EF4-FFF2-40B4-BE49-F238E27FC236}">
                <a16:creationId xmlns:a16="http://schemas.microsoft.com/office/drawing/2014/main" id="{471D973E-B968-8567-C5A8-438F17884FF7}"/>
              </a:ext>
            </a:extLst>
          </p:cNvPr>
          <p:cNvPicPr>
            <a:picLocks noChangeAspect="1"/>
          </p:cNvPicPr>
          <p:nvPr/>
        </p:nvPicPr>
        <p:blipFill>
          <a:blip r:embed="rId6"/>
          <a:stretch>
            <a:fillRect/>
          </a:stretch>
        </p:blipFill>
        <p:spPr>
          <a:xfrm>
            <a:off x="6555698" y="1581422"/>
            <a:ext cx="2220078" cy="3242272"/>
          </a:xfrm>
          <a:prstGeom prst="rect">
            <a:avLst/>
          </a:prstGeom>
        </p:spPr>
      </p:pic>
      <p:pic>
        <p:nvPicPr>
          <p:cNvPr id="13" name="Picture 12" descr="A picture containing text, sign&#10;&#10;Description automatically generated">
            <a:extLst>
              <a:ext uri="{FF2B5EF4-FFF2-40B4-BE49-F238E27FC236}">
                <a16:creationId xmlns:a16="http://schemas.microsoft.com/office/drawing/2014/main" id="{19C9AE82-59AC-2C09-59CC-9B55F51A71B7}"/>
              </a:ext>
            </a:extLst>
          </p:cNvPr>
          <p:cNvPicPr>
            <a:picLocks noChangeAspect="1"/>
          </p:cNvPicPr>
          <p:nvPr/>
        </p:nvPicPr>
        <p:blipFill>
          <a:blip r:embed="rId7"/>
          <a:stretch>
            <a:fillRect/>
          </a:stretch>
        </p:blipFill>
        <p:spPr>
          <a:xfrm>
            <a:off x="9235474" y="1567224"/>
            <a:ext cx="2595641" cy="3270668"/>
          </a:xfrm>
          <a:prstGeom prst="rect">
            <a:avLst/>
          </a:prstGeom>
        </p:spPr>
      </p:pic>
      <p:pic>
        <p:nvPicPr>
          <p:cNvPr id="6" name="Picture 5" descr="Graphical user interface, website&#10;&#10;Description automatically generated">
            <a:extLst>
              <a:ext uri="{FF2B5EF4-FFF2-40B4-BE49-F238E27FC236}">
                <a16:creationId xmlns:a16="http://schemas.microsoft.com/office/drawing/2014/main" id="{A718872F-B3F1-D892-69CE-9072FE1CA1C0}"/>
              </a:ext>
            </a:extLst>
          </p:cNvPr>
          <p:cNvPicPr>
            <a:picLocks noChangeAspect="1"/>
          </p:cNvPicPr>
          <p:nvPr/>
        </p:nvPicPr>
        <p:blipFill>
          <a:blip r:embed="rId8"/>
          <a:stretch>
            <a:fillRect/>
          </a:stretch>
        </p:blipFill>
        <p:spPr>
          <a:xfrm>
            <a:off x="2709211" y="1966168"/>
            <a:ext cx="3386789" cy="2472781"/>
          </a:xfrm>
          <a:prstGeom prst="rect">
            <a:avLst/>
          </a:prstGeom>
        </p:spPr>
      </p:pic>
    </p:spTree>
    <p:extLst>
      <p:ext uri="{BB962C8B-B14F-4D97-AF65-F5344CB8AC3E}">
        <p14:creationId xmlns:p14="http://schemas.microsoft.com/office/powerpoint/2010/main" val="421008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52907" y="6071622"/>
            <a:ext cx="9162288" cy="78483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chemeClr val="bg1"/>
                </a:solidFill>
              </a:rPr>
              <a:t>88% of all buyers find yard signs useful when searching for a home.</a:t>
            </a:r>
          </a:p>
          <a:p>
            <a:pPr marL="285750" indent="-285750">
              <a:buFont typeface="Arial" panose="020B0604020202020204" pitchFamily="34" charset="0"/>
              <a:buChar char="•"/>
            </a:pPr>
            <a:r>
              <a:rPr lang="en-US" sz="1500" dirty="0">
                <a:solidFill>
                  <a:schemeClr val="bg1"/>
                </a:solidFill>
              </a:rPr>
              <a:t>Customized flyers will be created and distributed to high traffic areas and on social media.</a:t>
            </a:r>
          </a:p>
          <a:p>
            <a:endParaRPr lang="en-US" sz="1500" dirty="0">
              <a:solidFill>
                <a:schemeClr val="bg1"/>
              </a:solidFill>
            </a:endParaRPr>
          </a:p>
        </p:txBody>
      </p:sp>
      <p:pic>
        <p:nvPicPr>
          <p:cNvPr id="3" name="Picture 2" descr="Icon&#10;&#10;Description automatically generated">
            <a:extLst>
              <a:ext uri="{FF2B5EF4-FFF2-40B4-BE49-F238E27FC236}">
                <a16:creationId xmlns:a16="http://schemas.microsoft.com/office/drawing/2014/main" id="{D778A983-F1B2-AB23-4DCA-8E80519658FD}"/>
              </a:ext>
            </a:extLst>
          </p:cNvPr>
          <p:cNvPicPr>
            <a:picLocks noChangeAspect="1"/>
          </p:cNvPicPr>
          <p:nvPr/>
        </p:nvPicPr>
        <p:blipFill>
          <a:blip r:embed="rId5"/>
          <a:stretch>
            <a:fillRect/>
          </a:stretch>
        </p:blipFill>
        <p:spPr>
          <a:xfrm>
            <a:off x="4712606" y="171852"/>
            <a:ext cx="4793941" cy="611373"/>
          </a:xfrm>
          <a:prstGeom prst="rect">
            <a:avLst/>
          </a:prstGeom>
        </p:spPr>
      </p:pic>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3541F4E-10BD-BDDA-DF6F-649BB4B1E220}"/>
              </a:ext>
            </a:extLst>
          </p:cNvPr>
          <p:cNvSpPr txBox="1"/>
          <p:nvPr/>
        </p:nvSpPr>
        <p:spPr>
          <a:xfrm>
            <a:off x="4638175" y="935278"/>
            <a:ext cx="5538690" cy="523220"/>
          </a:xfrm>
          <a:prstGeom prst="rect">
            <a:avLst/>
          </a:prstGeom>
          <a:noFill/>
        </p:spPr>
        <p:txBody>
          <a:bodyPr wrap="square" rtlCol="0">
            <a:spAutoFit/>
          </a:bodyPr>
          <a:lstStyle/>
          <a:p>
            <a:r>
              <a:rPr lang="en-US" sz="1600" b="1" dirty="0"/>
              <a:t>We customize our marketing to alert local buyers directly.</a:t>
            </a:r>
          </a:p>
          <a:p>
            <a:endParaRPr lang="en-US" sz="1200" b="1" dirty="0">
              <a:solidFill>
                <a:schemeClr val="bg1"/>
              </a:solidFill>
            </a:endParaRPr>
          </a:p>
        </p:txBody>
      </p:sp>
      <p:pic>
        <p:nvPicPr>
          <p:cNvPr id="14" name="Picture 13" descr="Graphical user interface, text, application, Word, website&#10;&#10;Description automatically generated">
            <a:extLst>
              <a:ext uri="{FF2B5EF4-FFF2-40B4-BE49-F238E27FC236}">
                <a16:creationId xmlns:a16="http://schemas.microsoft.com/office/drawing/2014/main" id="{19D185B9-42C3-E88E-BC50-A2C78790B28F}"/>
              </a:ext>
            </a:extLst>
          </p:cNvPr>
          <p:cNvPicPr>
            <a:picLocks noChangeAspect="1"/>
          </p:cNvPicPr>
          <p:nvPr/>
        </p:nvPicPr>
        <p:blipFill>
          <a:blip r:embed="rId6"/>
          <a:stretch>
            <a:fillRect/>
          </a:stretch>
        </p:blipFill>
        <p:spPr>
          <a:xfrm>
            <a:off x="4365053" y="1501029"/>
            <a:ext cx="1914385" cy="3702628"/>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EF5CF0DA-1920-00F5-DC18-65A44E1DDC16}"/>
              </a:ext>
            </a:extLst>
          </p:cNvPr>
          <p:cNvPicPr>
            <a:picLocks noChangeAspect="1"/>
          </p:cNvPicPr>
          <p:nvPr/>
        </p:nvPicPr>
        <p:blipFill>
          <a:blip r:embed="rId7"/>
          <a:stretch>
            <a:fillRect/>
          </a:stretch>
        </p:blipFill>
        <p:spPr>
          <a:xfrm>
            <a:off x="6724199" y="2115952"/>
            <a:ext cx="2858549" cy="3034074"/>
          </a:xfrm>
          <a:prstGeom prst="rect">
            <a:avLst/>
          </a:prstGeom>
        </p:spPr>
      </p:pic>
    </p:spTree>
    <p:extLst>
      <p:ext uri="{BB962C8B-B14F-4D97-AF65-F5344CB8AC3E}">
        <p14:creationId xmlns:p14="http://schemas.microsoft.com/office/powerpoint/2010/main" val="27269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pic>
        <p:nvPicPr>
          <p:cNvPr id="3" name="Picture 2" descr="Diagram, text&#10;&#10;Description automatically generated">
            <a:extLst>
              <a:ext uri="{FF2B5EF4-FFF2-40B4-BE49-F238E27FC236}">
                <a16:creationId xmlns:a16="http://schemas.microsoft.com/office/drawing/2014/main" id="{242A973E-5E18-38FD-CE5E-194A749ADD25}"/>
              </a:ext>
            </a:extLst>
          </p:cNvPr>
          <p:cNvPicPr>
            <a:picLocks noChangeAspect="1"/>
          </p:cNvPicPr>
          <p:nvPr/>
        </p:nvPicPr>
        <p:blipFill rotWithShape="1">
          <a:blip r:embed="rId5"/>
          <a:srcRect l="-1" r="11133" b="87866"/>
          <a:stretch/>
        </p:blipFill>
        <p:spPr>
          <a:xfrm>
            <a:off x="2394404" y="1"/>
            <a:ext cx="9797596" cy="832104"/>
          </a:xfrm>
          <a:prstGeom prst="rect">
            <a:avLst/>
          </a:prstGeom>
        </p:spPr>
      </p:pic>
      <p:pic>
        <p:nvPicPr>
          <p:cNvPr id="2" name="Picture 1" descr="Diagram, text&#10;&#10;Description automatically generated">
            <a:extLst>
              <a:ext uri="{FF2B5EF4-FFF2-40B4-BE49-F238E27FC236}">
                <a16:creationId xmlns:a16="http://schemas.microsoft.com/office/drawing/2014/main" id="{8C9A275C-9703-5A03-14FC-2F0A253C43EC}"/>
              </a:ext>
            </a:extLst>
          </p:cNvPr>
          <p:cNvPicPr>
            <a:picLocks noChangeAspect="1"/>
          </p:cNvPicPr>
          <p:nvPr/>
        </p:nvPicPr>
        <p:blipFill rotWithShape="1">
          <a:blip r:embed="rId5"/>
          <a:srcRect l="23166" t="76191" r="33502" b="3530"/>
          <a:stretch/>
        </p:blipFill>
        <p:spPr>
          <a:xfrm>
            <a:off x="7351098" y="5335589"/>
            <a:ext cx="4777273" cy="1390768"/>
          </a:xfrm>
          <a:prstGeom prst="rect">
            <a:avLst/>
          </a:prstGeom>
        </p:spPr>
      </p:pic>
      <p:pic>
        <p:nvPicPr>
          <p:cNvPr id="7" name="Picture 6" descr="Diagram&#10;&#10;Description automatically generated">
            <a:extLst>
              <a:ext uri="{FF2B5EF4-FFF2-40B4-BE49-F238E27FC236}">
                <a16:creationId xmlns:a16="http://schemas.microsoft.com/office/drawing/2014/main" id="{25D8AF90-1966-E9C7-4C32-F657EBC3E16A}"/>
              </a:ext>
            </a:extLst>
          </p:cNvPr>
          <p:cNvPicPr>
            <a:picLocks noChangeAspect="1"/>
          </p:cNvPicPr>
          <p:nvPr/>
        </p:nvPicPr>
        <p:blipFill rotWithShape="1">
          <a:blip r:embed="rId6"/>
          <a:srcRect t="14363"/>
          <a:stretch/>
        </p:blipFill>
        <p:spPr>
          <a:xfrm>
            <a:off x="4083429" y="832105"/>
            <a:ext cx="6049623" cy="4408286"/>
          </a:xfrm>
          <a:prstGeom prst="rect">
            <a:avLst/>
          </a:prstGeom>
        </p:spPr>
      </p:pic>
      <p:pic>
        <p:nvPicPr>
          <p:cNvPr id="8" name="Picture 7" descr="Diagram, text&#10;&#10;Description automatically generated">
            <a:extLst>
              <a:ext uri="{FF2B5EF4-FFF2-40B4-BE49-F238E27FC236}">
                <a16:creationId xmlns:a16="http://schemas.microsoft.com/office/drawing/2014/main" id="{46F2B2C8-E764-E001-D74F-1EA1258C968F}"/>
              </a:ext>
            </a:extLst>
          </p:cNvPr>
          <p:cNvPicPr>
            <a:picLocks noChangeAspect="1"/>
          </p:cNvPicPr>
          <p:nvPr/>
        </p:nvPicPr>
        <p:blipFill rotWithShape="1">
          <a:blip r:embed="rId5"/>
          <a:srcRect l="22007" t="54014" r="35761" b="25706"/>
          <a:stretch/>
        </p:blipFill>
        <p:spPr>
          <a:xfrm>
            <a:off x="2452265" y="5288937"/>
            <a:ext cx="4655976" cy="1390768"/>
          </a:xfrm>
          <a:prstGeom prst="rect">
            <a:avLst/>
          </a:prstGeom>
        </p:spPr>
      </p:pic>
      <p:sp>
        <p:nvSpPr>
          <p:cNvPr id="6" name="Oval 5">
            <a:extLst>
              <a:ext uri="{FF2B5EF4-FFF2-40B4-BE49-F238E27FC236}">
                <a16:creationId xmlns:a16="http://schemas.microsoft.com/office/drawing/2014/main" id="{2AADD6A3-93A9-C003-D922-66B0E814C730}"/>
              </a:ext>
            </a:extLst>
          </p:cNvPr>
          <p:cNvSpPr/>
          <p:nvPr/>
        </p:nvSpPr>
        <p:spPr>
          <a:xfrm>
            <a:off x="7708392" y="945591"/>
            <a:ext cx="795528" cy="795528"/>
          </a:xfrm>
          <a:prstGeom prst="ellipse">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1F246F-76E8-CDCF-B7CE-A951F80411AE}"/>
              </a:ext>
            </a:extLst>
          </p:cNvPr>
          <p:cNvSpPr txBox="1"/>
          <p:nvPr/>
        </p:nvSpPr>
        <p:spPr>
          <a:xfrm>
            <a:off x="7662672" y="1209651"/>
            <a:ext cx="941832" cy="276999"/>
          </a:xfrm>
          <a:prstGeom prst="rect">
            <a:avLst/>
          </a:prstGeom>
          <a:noFill/>
        </p:spPr>
        <p:txBody>
          <a:bodyPr wrap="square" rtlCol="0">
            <a:spAutoFit/>
          </a:bodyPr>
          <a:lstStyle/>
          <a:p>
            <a:r>
              <a:rPr lang="en-US" sz="1200" dirty="0"/>
              <a:t>Realtor.com</a:t>
            </a:r>
          </a:p>
        </p:txBody>
      </p:sp>
    </p:spTree>
    <p:extLst>
      <p:ext uri="{BB962C8B-B14F-4D97-AF65-F5344CB8AC3E}">
        <p14:creationId xmlns:p14="http://schemas.microsoft.com/office/powerpoint/2010/main" val="161034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16636" y="5771487"/>
            <a:ext cx="9162288" cy="1400383"/>
          </a:xfrm>
          <a:prstGeom prst="rect">
            <a:avLst/>
          </a:prstGeom>
          <a:noFill/>
        </p:spPr>
        <p:txBody>
          <a:bodyPr wrap="square" rtlCol="0">
            <a:spAutoFit/>
          </a:bodyPr>
          <a:lstStyle/>
          <a:p>
            <a:r>
              <a:rPr lang="en-US" sz="1400" dirty="0">
                <a:solidFill>
                  <a:schemeClr val="bg1"/>
                </a:solidFill>
              </a:rPr>
              <a:t>3D tours are an online experience for homebuyers that allows them to see the property from every angle. Our distinct dollhouse view gives homebuyers a completely unique sense of the property. It’s obvious the videos help. However, a simple video just won’t cut it anymore - nor will great photos. Today, for realtors to set themselves apart in the digital marketing age, they need 3D models to showcase your homes. This camera captures a 3D dollhouse rendering of any space that can be toured and viewed across any device.</a:t>
            </a:r>
          </a:p>
          <a:p>
            <a:endParaRPr lang="en-US" sz="1500" dirty="0">
              <a:solidFill>
                <a:schemeClr val="bg1"/>
              </a:solidFill>
            </a:endParaRPr>
          </a:p>
        </p:txBody>
      </p:sp>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3541F4E-10BD-BDDA-DF6F-649BB4B1E220}"/>
              </a:ext>
            </a:extLst>
          </p:cNvPr>
          <p:cNvSpPr txBox="1"/>
          <p:nvPr/>
        </p:nvSpPr>
        <p:spPr>
          <a:xfrm>
            <a:off x="4603020" y="935278"/>
            <a:ext cx="4420765" cy="523220"/>
          </a:xfrm>
          <a:prstGeom prst="rect">
            <a:avLst/>
          </a:prstGeom>
          <a:noFill/>
        </p:spPr>
        <p:txBody>
          <a:bodyPr wrap="square" rtlCol="0">
            <a:spAutoFit/>
          </a:bodyPr>
          <a:lstStyle/>
          <a:p>
            <a:r>
              <a:rPr lang="en-US" sz="1600" b="1" dirty="0"/>
              <a:t>Matterport: The Ultimate, Always-On Open House</a:t>
            </a:r>
          </a:p>
          <a:p>
            <a:endParaRPr lang="en-US" sz="1200" b="1" dirty="0">
              <a:solidFill>
                <a:schemeClr val="bg1"/>
              </a:solidFill>
            </a:endParaRPr>
          </a:p>
        </p:txBody>
      </p:sp>
      <p:pic>
        <p:nvPicPr>
          <p:cNvPr id="13" name="Picture 12" descr="A kitchen with white cabinets&#10;&#10;Description automatically generated with medium confidence">
            <a:extLst>
              <a:ext uri="{FF2B5EF4-FFF2-40B4-BE49-F238E27FC236}">
                <a16:creationId xmlns:a16="http://schemas.microsoft.com/office/drawing/2014/main" id="{812FADEB-5493-1587-C445-4934C63CF080}"/>
              </a:ext>
            </a:extLst>
          </p:cNvPr>
          <p:cNvPicPr>
            <a:picLocks noChangeAspect="1"/>
          </p:cNvPicPr>
          <p:nvPr/>
        </p:nvPicPr>
        <p:blipFill>
          <a:blip r:embed="rId5"/>
          <a:stretch>
            <a:fillRect/>
          </a:stretch>
        </p:blipFill>
        <p:spPr>
          <a:xfrm>
            <a:off x="2716636" y="1298391"/>
            <a:ext cx="4423148" cy="2721937"/>
          </a:xfrm>
          <a:prstGeom prst="rect">
            <a:avLst/>
          </a:prstGeom>
        </p:spPr>
      </p:pic>
      <p:pic>
        <p:nvPicPr>
          <p:cNvPr id="17" name="Picture 16" descr="A picture containing text, indoor&#10;&#10;Description automatically generated">
            <a:extLst>
              <a:ext uri="{FF2B5EF4-FFF2-40B4-BE49-F238E27FC236}">
                <a16:creationId xmlns:a16="http://schemas.microsoft.com/office/drawing/2014/main" id="{6D8A77D9-6AC2-A2CC-9F7D-453B0E5BC2D5}"/>
              </a:ext>
            </a:extLst>
          </p:cNvPr>
          <p:cNvPicPr>
            <a:picLocks noChangeAspect="1"/>
          </p:cNvPicPr>
          <p:nvPr/>
        </p:nvPicPr>
        <p:blipFill>
          <a:blip r:embed="rId6"/>
          <a:stretch>
            <a:fillRect/>
          </a:stretch>
        </p:blipFill>
        <p:spPr>
          <a:xfrm>
            <a:off x="7462017" y="1282566"/>
            <a:ext cx="4415234" cy="2753587"/>
          </a:xfrm>
          <a:prstGeom prst="rect">
            <a:avLst/>
          </a:prstGeom>
        </p:spPr>
      </p:pic>
      <p:pic>
        <p:nvPicPr>
          <p:cNvPr id="3" name="Picture 2" descr="A picture containing indoor, wall, kitchen, orange&#10;&#10;Description automatically generated">
            <a:extLst>
              <a:ext uri="{FF2B5EF4-FFF2-40B4-BE49-F238E27FC236}">
                <a16:creationId xmlns:a16="http://schemas.microsoft.com/office/drawing/2014/main" id="{F636AC9F-4709-5D78-D546-DAA12DAD078E}"/>
              </a:ext>
            </a:extLst>
          </p:cNvPr>
          <p:cNvPicPr>
            <a:picLocks noChangeAspect="1"/>
          </p:cNvPicPr>
          <p:nvPr/>
        </p:nvPicPr>
        <p:blipFill rotWithShape="1">
          <a:blip r:embed="rId7"/>
          <a:srcRect t="3486" b="58482"/>
          <a:stretch/>
        </p:blipFill>
        <p:spPr>
          <a:xfrm>
            <a:off x="2631233" y="3949830"/>
            <a:ext cx="9321281" cy="1733379"/>
          </a:xfrm>
          <a:prstGeom prst="rect">
            <a:avLst/>
          </a:prstGeom>
        </p:spPr>
      </p:pic>
      <p:pic>
        <p:nvPicPr>
          <p:cNvPr id="14" name="Picture 13">
            <a:extLst>
              <a:ext uri="{FF2B5EF4-FFF2-40B4-BE49-F238E27FC236}">
                <a16:creationId xmlns:a16="http://schemas.microsoft.com/office/drawing/2014/main" id="{98AD609E-4B32-A0B8-3DE5-B567B5C10862}"/>
              </a:ext>
            </a:extLst>
          </p:cNvPr>
          <p:cNvPicPr>
            <a:picLocks noChangeAspect="1"/>
          </p:cNvPicPr>
          <p:nvPr/>
        </p:nvPicPr>
        <p:blipFill>
          <a:blip r:embed="rId8"/>
          <a:stretch>
            <a:fillRect/>
          </a:stretch>
        </p:blipFill>
        <p:spPr>
          <a:xfrm>
            <a:off x="3882941" y="207790"/>
            <a:ext cx="5860922" cy="591853"/>
          </a:xfrm>
          <a:prstGeom prst="rect">
            <a:avLst/>
          </a:prstGeom>
        </p:spPr>
      </p:pic>
    </p:spTree>
    <p:extLst>
      <p:ext uri="{BB962C8B-B14F-4D97-AF65-F5344CB8AC3E}">
        <p14:creationId xmlns:p14="http://schemas.microsoft.com/office/powerpoint/2010/main" val="12146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16636" y="5771487"/>
            <a:ext cx="9162288" cy="130805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Almost 3 out of every 4 homebuyers visit at least 1 open house.</a:t>
            </a:r>
          </a:p>
          <a:p>
            <a:pPr marL="285750" indent="-285750">
              <a:buFont typeface="Arial" panose="020B0604020202020204" pitchFamily="34" charset="0"/>
              <a:buChar char="•"/>
            </a:pPr>
            <a:r>
              <a:rPr lang="en-US" sz="1600" dirty="0">
                <a:solidFill>
                  <a:schemeClr val="bg1"/>
                </a:solidFill>
              </a:rPr>
              <a:t>92% of buyers found open houses to be a useful source of information while looking for a home.</a:t>
            </a:r>
          </a:p>
          <a:p>
            <a:pPr marL="285750" indent="-285750">
              <a:buFont typeface="Arial" panose="020B0604020202020204" pitchFamily="34" charset="0"/>
              <a:buChar char="•"/>
            </a:pPr>
            <a:r>
              <a:rPr lang="en-US" sz="1600" dirty="0">
                <a:solidFill>
                  <a:schemeClr val="bg1"/>
                </a:solidFill>
              </a:rPr>
              <a:t>According to a NAR 2019 study, homes sell for $9,000 more on average, and they spend about a week less on the market.</a:t>
            </a:r>
          </a:p>
          <a:p>
            <a:endParaRPr lang="en-US" sz="1500" dirty="0">
              <a:solidFill>
                <a:schemeClr val="bg1"/>
              </a:solidFill>
            </a:endParaRPr>
          </a:p>
        </p:txBody>
      </p:sp>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3541F4E-10BD-BDDA-DF6F-649BB4B1E220}"/>
              </a:ext>
            </a:extLst>
          </p:cNvPr>
          <p:cNvSpPr txBox="1"/>
          <p:nvPr/>
        </p:nvSpPr>
        <p:spPr>
          <a:xfrm>
            <a:off x="4125432" y="935278"/>
            <a:ext cx="5457315" cy="523220"/>
          </a:xfrm>
          <a:prstGeom prst="rect">
            <a:avLst/>
          </a:prstGeom>
          <a:noFill/>
        </p:spPr>
        <p:txBody>
          <a:bodyPr wrap="square" rtlCol="0">
            <a:spAutoFit/>
          </a:bodyPr>
          <a:lstStyle/>
          <a:p>
            <a:pPr algn="ctr"/>
            <a:r>
              <a:rPr lang="en-US" sz="1600" b="1" dirty="0"/>
              <a:t>We attract countless home buyers to our open houses.</a:t>
            </a:r>
          </a:p>
          <a:p>
            <a:pPr algn="ctr"/>
            <a:endParaRPr lang="en-US" sz="1200" b="1" dirty="0">
              <a:solidFill>
                <a:schemeClr val="bg1"/>
              </a:solidFill>
            </a:endParaRPr>
          </a:p>
        </p:txBody>
      </p:sp>
      <p:pic>
        <p:nvPicPr>
          <p:cNvPr id="6" name="Picture 5">
            <a:extLst>
              <a:ext uri="{FF2B5EF4-FFF2-40B4-BE49-F238E27FC236}">
                <a16:creationId xmlns:a16="http://schemas.microsoft.com/office/drawing/2014/main" id="{3433ED90-DC92-A696-B709-30DB0C31AFD4}"/>
              </a:ext>
            </a:extLst>
          </p:cNvPr>
          <p:cNvPicPr>
            <a:picLocks noChangeAspect="1"/>
          </p:cNvPicPr>
          <p:nvPr/>
        </p:nvPicPr>
        <p:blipFill>
          <a:blip r:embed="rId5"/>
          <a:stretch>
            <a:fillRect/>
          </a:stretch>
        </p:blipFill>
        <p:spPr>
          <a:xfrm>
            <a:off x="4044058" y="213334"/>
            <a:ext cx="5538690" cy="591157"/>
          </a:xfrm>
          <a:prstGeom prst="rect">
            <a:avLst/>
          </a:prstGeom>
        </p:spPr>
      </p:pic>
      <p:pic>
        <p:nvPicPr>
          <p:cNvPr id="12" name="Picture 11" descr="A picture containing text, grass, outdoor, sky&#10;&#10;Description automatically generated">
            <a:extLst>
              <a:ext uri="{FF2B5EF4-FFF2-40B4-BE49-F238E27FC236}">
                <a16:creationId xmlns:a16="http://schemas.microsoft.com/office/drawing/2014/main" id="{33C116AF-9C36-8A4E-221D-375896BA798B}"/>
              </a:ext>
            </a:extLst>
          </p:cNvPr>
          <p:cNvPicPr>
            <a:picLocks noChangeAspect="1"/>
          </p:cNvPicPr>
          <p:nvPr/>
        </p:nvPicPr>
        <p:blipFill>
          <a:blip r:embed="rId6"/>
          <a:stretch>
            <a:fillRect/>
          </a:stretch>
        </p:blipFill>
        <p:spPr>
          <a:xfrm>
            <a:off x="4302649" y="1501029"/>
            <a:ext cx="5021508" cy="3844851"/>
          </a:xfrm>
          <a:prstGeom prst="rect">
            <a:avLst/>
          </a:prstGeom>
        </p:spPr>
      </p:pic>
    </p:spTree>
    <p:extLst>
      <p:ext uri="{BB962C8B-B14F-4D97-AF65-F5344CB8AC3E}">
        <p14:creationId xmlns:p14="http://schemas.microsoft.com/office/powerpoint/2010/main" val="384175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3541F4E-10BD-BDDA-DF6F-649BB4B1E220}"/>
              </a:ext>
            </a:extLst>
          </p:cNvPr>
          <p:cNvSpPr txBox="1"/>
          <p:nvPr/>
        </p:nvSpPr>
        <p:spPr>
          <a:xfrm>
            <a:off x="4125432" y="935278"/>
            <a:ext cx="5457315" cy="523220"/>
          </a:xfrm>
          <a:prstGeom prst="rect">
            <a:avLst/>
          </a:prstGeom>
          <a:noFill/>
        </p:spPr>
        <p:txBody>
          <a:bodyPr wrap="square" rtlCol="0">
            <a:spAutoFit/>
          </a:bodyPr>
          <a:lstStyle/>
          <a:p>
            <a:pPr algn="ctr"/>
            <a:r>
              <a:rPr lang="en-US" sz="1600" b="1" dirty="0"/>
              <a:t>Our open houses lead more directly to your success.</a:t>
            </a:r>
          </a:p>
          <a:p>
            <a:pPr algn="ctr"/>
            <a:endParaRPr lang="en-US" sz="1200" b="1" dirty="0">
              <a:solidFill>
                <a:schemeClr val="bg1"/>
              </a:solidFill>
            </a:endParaRPr>
          </a:p>
        </p:txBody>
      </p:sp>
      <p:pic>
        <p:nvPicPr>
          <p:cNvPr id="6" name="Picture 5">
            <a:extLst>
              <a:ext uri="{FF2B5EF4-FFF2-40B4-BE49-F238E27FC236}">
                <a16:creationId xmlns:a16="http://schemas.microsoft.com/office/drawing/2014/main" id="{3433ED90-DC92-A696-B709-30DB0C31AFD4}"/>
              </a:ext>
            </a:extLst>
          </p:cNvPr>
          <p:cNvPicPr>
            <a:picLocks noChangeAspect="1"/>
          </p:cNvPicPr>
          <p:nvPr/>
        </p:nvPicPr>
        <p:blipFill>
          <a:blip r:embed="rId5"/>
          <a:stretch>
            <a:fillRect/>
          </a:stretch>
        </p:blipFill>
        <p:spPr>
          <a:xfrm>
            <a:off x="4044058" y="213334"/>
            <a:ext cx="5538690" cy="591157"/>
          </a:xfrm>
          <a:prstGeom prst="rect">
            <a:avLst/>
          </a:prstGeom>
        </p:spPr>
      </p:pic>
      <p:pic>
        <p:nvPicPr>
          <p:cNvPr id="10" name="Picture 9" descr="Timeline&#10;&#10;Description automatically generated with medium confidence">
            <a:extLst>
              <a:ext uri="{FF2B5EF4-FFF2-40B4-BE49-F238E27FC236}">
                <a16:creationId xmlns:a16="http://schemas.microsoft.com/office/drawing/2014/main" id="{5FCFD715-14E3-5433-6A89-0FCD5FEBEB0A}"/>
              </a:ext>
            </a:extLst>
          </p:cNvPr>
          <p:cNvPicPr>
            <a:picLocks noChangeAspect="1"/>
          </p:cNvPicPr>
          <p:nvPr/>
        </p:nvPicPr>
        <p:blipFill>
          <a:blip r:embed="rId6"/>
          <a:stretch>
            <a:fillRect/>
          </a:stretch>
        </p:blipFill>
        <p:spPr>
          <a:xfrm>
            <a:off x="2776124" y="1396898"/>
            <a:ext cx="9289823" cy="4780439"/>
          </a:xfrm>
          <a:prstGeom prst="rect">
            <a:avLst/>
          </a:prstGeom>
        </p:spPr>
      </p:pic>
    </p:spTree>
    <p:extLst>
      <p:ext uri="{BB962C8B-B14F-4D97-AF65-F5344CB8AC3E}">
        <p14:creationId xmlns:p14="http://schemas.microsoft.com/office/powerpoint/2010/main" val="125294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24554" y="5936780"/>
            <a:ext cx="9162288" cy="707886"/>
          </a:xfrm>
          <a:prstGeom prst="rect">
            <a:avLst/>
          </a:prstGeom>
          <a:noFill/>
        </p:spPr>
        <p:txBody>
          <a:bodyPr wrap="square" rtlCol="0">
            <a:spAutoFit/>
          </a:bodyPr>
          <a:lstStyle/>
          <a:p>
            <a:r>
              <a:rPr lang="en-US" sz="2000" dirty="0">
                <a:solidFill>
                  <a:schemeClr val="bg1"/>
                </a:solidFill>
              </a:rPr>
              <a:t>By working with our Tap Into 360 partners to provide the services your potential buyers need, we’re able to help ensure a smooth closing for you.</a:t>
            </a:r>
          </a:p>
        </p:txBody>
      </p:sp>
      <p:sp>
        <p:nvSpPr>
          <p:cNvPr id="7" name="Rectangle 6">
            <a:extLst>
              <a:ext uri="{FF2B5EF4-FFF2-40B4-BE49-F238E27FC236}">
                <a16:creationId xmlns:a16="http://schemas.microsoft.com/office/drawing/2014/main" id="{C88A8C01-66CD-880C-642C-C1AAE4EEE4B6}"/>
              </a:ext>
            </a:extLst>
          </p:cNvPr>
          <p:cNvSpPr/>
          <p:nvPr/>
        </p:nvSpPr>
        <p:spPr>
          <a:xfrm rot="10800000" flipV="1">
            <a:off x="2394401" y="847023"/>
            <a:ext cx="7188347" cy="457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FCFC6289-672E-3C5D-46DC-B2BE788D1649}"/>
              </a:ext>
            </a:extLst>
          </p:cNvPr>
          <p:cNvPicPr>
            <a:picLocks noChangeAspect="1"/>
          </p:cNvPicPr>
          <p:nvPr/>
        </p:nvPicPr>
        <p:blipFill>
          <a:blip r:embed="rId5"/>
          <a:stretch>
            <a:fillRect/>
          </a:stretch>
        </p:blipFill>
        <p:spPr>
          <a:xfrm>
            <a:off x="4002260" y="123947"/>
            <a:ext cx="5538690" cy="684192"/>
          </a:xfrm>
          <a:prstGeom prst="rect">
            <a:avLst/>
          </a:prstGeom>
        </p:spPr>
      </p:pic>
      <p:pic>
        <p:nvPicPr>
          <p:cNvPr id="13" name="Picture 12" descr="Graphical user interface&#10;&#10;Description automatically generated with medium confidence">
            <a:extLst>
              <a:ext uri="{FF2B5EF4-FFF2-40B4-BE49-F238E27FC236}">
                <a16:creationId xmlns:a16="http://schemas.microsoft.com/office/drawing/2014/main" id="{3254F06F-9456-8257-C62E-CCBC74438A58}"/>
              </a:ext>
            </a:extLst>
          </p:cNvPr>
          <p:cNvPicPr>
            <a:picLocks noChangeAspect="1"/>
          </p:cNvPicPr>
          <p:nvPr/>
        </p:nvPicPr>
        <p:blipFill>
          <a:blip r:embed="rId6"/>
          <a:stretch>
            <a:fillRect/>
          </a:stretch>
        </p:blipFill>
        <p:spPr>
          <a:xfrm>
            <a:off x="2542075" y="1243265"/>
            <a:ext cx="9364698" cy="4209818"/>
          </a:xfrm>
          <a:prstGeom prst="rect">
            <a:avLst/>
          </a:prstGeom>
        </p:spPr>
      </p:pic>
    </p:spTree>
    <p:extLst>
      <p:ext uri="{BB962C8B-B14F-4D97-AF65-F5344CB8AC3E}">
        <p14:creationId xmlns:p14="http://schemas.microsoft.com/office/powerpoint/2010/main" val="267453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pic>
        <p:nvPicPr>
          <p:cNvPr id="3" name="Picture 2" descr="Text&#10;&#10;Description automatically generated">
            <a:extLst>
              <a:ext uri="{FF2B5EF4-FFF2-40B4-BE49-F238E27FC236}">
                <a16:creationId xmlns:a16="http://schemas.microsoft.com/office/drawing/2014/main" id="{A7BF2633-9EB1-B67F-6F31-F7C9BEB017BB}"/>
              </a:ext>
            </a:extLst>
          </p:cNvPr>
          <p:cNvPicPr>
            <a:picLocks noChangeAspect="1"/>
          </p:cNvPicPr>
          <p:nvPr/>
        </p:nvPicPr>
        <p:blipFill>
          <a:blip r:embed="rId5"/>
          <a:stretch>
            <a:fillRect/>
          </a:stretch>
        </p:blipFill>
        <p:spPr>
          <a:xfrm>
            <a:off x="2394404" y="0"/>
            <a:ext cx="8643226" cy="6858000"/>
          </a:xfrm>
          <a:prstGeom prst="rect">
            <a:avLst/>
          </a:prstGeom>
        </p:spPr>
      </p:pic>
    </p:spTree>
    <p:extLst>
      <p:ext uri="{BB962C8B-B14F-4D97-AF65-F5344CB8AC3E}">
        <p14:creationId xmlns:p14="http://schemas.microsoft.com/office/powerpoint/2010/main" val="401998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24554" y="5936780"/>
            <a:ext cx="9162288" cy="707886"/>
          </a:xfrm>
          <a:prstGeom prst="rect">
            <a:avLst/>
          </a:prstGeom>
          <a:noFill/>
        </p:spPr>
        <p:txBody>
          <a:bodyPr wrap="square" rtlCol="0">
            <a:spAutoFit/>
          </a:bodyPr>
          <a:lstStyle/>
          <a:p>
            <a:r>
              <a:rPr lang="en-US" sz="2000" dirty="0">
                <a:solidFill>
                  <a:schemeClr val="bg1"/>
                </a:solidFill>
              </a:rPr>
              <a:t>A surprising amount of my efforts and expertise come into play between your signed offer and your closing.</a:t>
            </a:r>
          </a:p>
        </p:txBody>
      </p:sp>
      <p:pic>
        <p:nvPicPr>
          <p:cNvPr id="6" name="Picture 5" descr="Graphical user interface, text, application&#10;&#10;Description automatically generated">
            <a:extLst>
              <a:ext uri="{FF2B5EF4-FFF2-40B4-BE49-F238E27FC236}">
                <a16:creationId xmlns:a16="http://schemas.microsoft.com/office/drawing/2014/main" id="{981057F7-86C4-DF0F-A264-6B926F1D8C2B}"/>
              </a:ext>
            </a:extLst>
          </p:cNvPr>
          <p:cNvPicPr>
            <a:picLocks noChangeAspect="1"/>
          </p:cNvPicPr>
          <p:nvPr/>
        </p:nvPicPr>
        <p:blipFill rotWithShape="1">
          <a:blip r:embed="rId5"/>
          <a:srcRect l="3659"/>
          <a:stretch/>
        </p:blipFill>
        <p:spPr>
          <a:xfrm>
            <a:off x="2394404" y="94667"/>
            <a:ext cx="8120684" cy="5546662"/>
          </a:xfrm>
          <a:prstGeom prst="rect">
            <a:avLst/>
          </a:prstGeom>
        </p:spPr>
      </p:pic>
    </p:spTree>
    <p:extLst>
      <p:ext uri="{BB962C8B-B14F-4D97-AF65-F5344CB8AC3E}">
        <p14:creationId xmlns:p14="http://schemas.microsoft.com/office/powerpoint/2010/main" val="41235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A6C188-185C-B11F-D077-325FA5AF1EAC}"/>
              </a:ext>
            </a:extLst>
          </p:cNvPr>
          <p:cNvSpPr/>
          <p:nvPr/>
        </p:nvSpPr>
        <p:spPr>
          <a:xfrm rot="10800000">
            <a:off x="-1" y="0"/>
            <a:ext cx="2394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clipart&#10;&#10;Description automatically generated">
            <a:extLst>
              <a:ext uri="{FF2B5EF4-FFF2-40B4-BE49-F238E27FC236}">
                <a16:creationId xmlns:a16="http://schemas.microsoft.com/office/drawing/2014/main" id="{8AABEFE5-D7F7-085E-49ED-232B50260C2F}"/>
              </a:ext>
            </a:extLst>
          </p:cNvPr>
          <p:cNvPicPr>
            <a:picLocks noChangeAspect="1"/>
          </p:cNvPicPr>
          <p:nvPr/>
        </p:nvPicPr>
        <p:blipFill>
          <a:blip r:embed="rId3"/>
          <a:stretch>
            <a:fillRect/>
          </a:stretch>
        </p:blipFill>
        <p:spPr>
          <a:xfrm>
            <a:off x="165543" y="6235033"/>
            <a:ext cx="1233763" cy="458009"/>
          </a:xfrm>
          <a:prstGeom prst="rect">
            <a:avLst/>
          </a:prstGeom>
        </p:spPr>
      </p:pic>
      <p:sp>
        <p:nvSpPr>
          <p:cNvPr id="18" name="Rectangle 17">
            <a:extLst>
              <a:ext uri="{FF2B5EF4-FFF2-40B4-BE49-F238E27FC236}">
                <a16:creationId xmlns:a16="http://schemas.microsoft.com/office/drawing/2014/main" id="{8D086096-36DA-E94E-E0AA-28DC9294A900}"/>
              </a:ext>
            </a:extLst>
          </p:cNvPr>
          <p:cNvSpPr/>
          <p:nvPr/>
        </p:nvSpPr>
        <p:spPr>
          <a:xfrm rot="10800000">
            <a:off x="-3" y="5712640"/>
            <a:ext cx="2394407" cy="1262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Text&#10;&#10;Description automatically generated">
            <a:extLst>
              <a:ext uri="{FF2B5EF4-FFF2-40B4-BE49-F238E27FC236}">
                <a16:creationId xmlns:a16="http://schemas.microsoft.com/office/drawing/2014/main" id="{B57F8433-A63A-596B-CCE2-9B0FB6A7E0AB}"/>
              </a:ext>
            </a:extLst>
          </p:cNvPr>
          <p:cNvPicPr>
            <a:picLocks noChangeAspect="1"/>
          </p:cNvPicPr>
          <p:nvPr/>
        </p:nvPicPr>
        <p:blipFill>
          <a:blip r:embed="rId4"/>
          <a:stretch>
            <a:fillRect/>
          </a:stretch>
        </p:blipFill>
        <p:spPr>
          <a:xfrm>
            <a:off x="136686" y="5890934"/>
            <a:ext cx="2121031" cy="788771"/>
          </a:xfrm>
          <a:prstGeom prst="rect">
            <a:avLst/>
          </a:prstGeom>
        </p:spPr>
      </p:pic>
      <p:sp>
        <p:nvSpPr>
          <p:cNvPr id="2" name="Rectangle 1">
            <a:extLst>
              <a:ext uri="{FF2B5EF4-FFF2-40B4-BE49-F238E27FC236}">
                <a16:creationId xmlns:a16="http://schemas.microsoft.com/office/drawing/2014/main" id="{603B1A9B-447C-EADE-7370-95ED4CF93CA0}"/>
              </a:ext>
            </a:extLst>
          </p:cNvPr>
          <p:cNvSpPr/>
          <p:nvPr/>
        </p:nvSpPr>
        <p:spPr>
          <a:xfrm rot="10800000">
            <a:off x="2394404" y="5712636"/>
            <a:ext cx="9879294" cy="12623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99D8030-519D-000D-3E18-E683C48F9B35}"/>
              </a:ext>
            </a:extLst>
          </p:cNvPr>
          <p:cNvSpPr txBox="1"/>
          <p:nvPr/>
        </p:nvSpPr>
        <p:spPr>
          <a:xfrm>
            <a:off x="2724554" y="5936780"/>
            <a:ext cx="9162288" cy="707886"/>
          </a:xfrm>
          <a:prstGeom prst="rect">
            <a:avLst/>
          </a:prstGeom>
          <a:noFill/>
        </p:spPr>
        <p:txBody>
          <a:bodyPr wrap="square" rtlCol="0">
            <a:spAutoFit/>
          </a:bodyPr>
          <a:lstStyle/>
          <a:p>
            <a:r>
              <a:rPr lang="en-US" sz="2000" dirty="0">
                <a:solidFill>
                  <a:schemeClr val="bg1"/>
                </a:solidFill>
              </a:rPr>
              <a:t>You and I have one goal: To get you the best price and terms for your home as quickly and smoothly as possible.</a:t>
            </a:r>
          </a:p>
        </p:txBody>
      </p:sp>
      <p:pic>
        <p:nvPicPr>
          <p:cNvPr id="7" name="Picture 6" descr="Graphical user interface, text, email&#10;&#10;Description automatically generated">
            <a:extLst>
              <a:ext uri="{FF2B5EF4-FFF2-40B4-BE49-F238E27FC236}">
                <a16:creationId xmlns:a16="http://schemas.microsoft.com/office/drawing/2014/main" id="{D4C53830-E736-4BEA-899D-8A82578CFD7E}"/>
              </a:ext>
            </a:extLst>
          </p:cNvPr>
          <p:cNvPicPr>
            <a:picLocks noChangeAspect="1"/>
          </p:cNvPicPr>
          <p:nvPr/>
        </p:nvPicPr>
        <p:blipFill>
          <a:blip r:embed="rId5"/>
          <a:stretch>
            <a:fillRect/>
          </a:stretch>
        </p:blipFill>
        <p:spPr>
          <a:xfrm>
            <a:off x="2394404" y="213334"/>
            <a:ext cx="9676571" cy="5278964"/>
          </a:xfrm>
          <a:prstGeom prst="rect">
            <a:avLst/>
          </a:prstGeom>
        </p:spPr>
      </p:pic>
    </p:spTree>
    <p:extLst>
      <p:ext uri="{BB962C8B-B14F-4D97-AF65-F5344CB8AC3E}">
        <p14:creationId xmlns:p14="http://schemas.microsoft.com/office/powerpoint/2010/main" val="29329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642</Words>
  <Application>Microsoft Office PowerPoint</Application>
  <PresentationFormat>Widescreen</PresentationFormat>
  <Paragraphs>48</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Feaster</dc:creator>
  <cp:lastModifiedBy>Caitlyn</cp:lastModifiedBy>
  <cp:revision>5</cp:revision>
  <dcterms:created xsi:type="dcterms:W3CDTF">2022-07-21T22:18:02Z</dcterms:created>
  <dcterms:modified xsi:type="dcterms:W3CDTF">2022-11-21T16:10:18Z</dcterms:modified>
</cp:coreProperties>
</file>